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58" r:id="rId2"/>
    <p:sldId id="257" r:id="rId3"/>
    <p:sldId id="359" r:id="rId4"/>
    <p:sldId id="360" r:id="rId5"/>
    <p:sldId id="361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405"/>
    <a:srgbClr val="7F7F7F"/>
    <a:srgbClr val="FA7305"/>
    <a:srgbClr val="ED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D268D4-C111-424D-AC0C-59CB940D5FC4}" v="43" dt="2018-07-12T12:48:49.0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50" autoAdjust="0"/>
    <p:restoredTop sz="92420" autoAdjust="0"/>
  </p:normalViewPr>
  <p:slideViewPr>
    <p:cSldViewPr>
      <p:cViewPr varScale="1">
        <p:scale>
          <a:sx n="84" d="100"/>
          <a:sy n="84" d="100"/>
        </p:scale>
        <p:origin x="309" y="3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fc56a7cb585df52f" providerId="LiveId" clId="{07D268D4-C111-424D-AC0C-59CB940D5FC4}"/>
    <pc:docChg chg="undo custSel addSld modSld">
      <pc:chgData name="" userId="fc56a7cb585df52f" providerId="LiveId" clId="{07D268D4-C111-424D-AC0C-59CB940D5FC4}" dt="2018-07-12T12:48:44.591" v="39" actId="27636"/>
      <pc:docMkLst>
        <pc:docMk/>
      </pc:docMkLst>
      <pc:sldChg chg="add setBg">
        <pc:chgData name="" userId="fc56a7cb585df52f" providerId="LiveId" clId="{07D268D4-C111-424D-AC0C-59CB940D5FC4}" dt="2018-07-09T21:50:37.655" v="12"/>
        <pc:sldMkLst>
          <pc:docMk/>
          <pc:sldMk cId="4043054023" sldId="257"/>
        </pc:sldMkLst>
      </pc:sldChg>
      <pc:sldChg chg="modSp modAnim">
        <pc:chgData name="" userId="fc56a7cb585df52f" providerId="LiveId" clId="{07D268D4-C111-424D-AC0C-59CB940D5FC4}" dt="2018-07-12T12:48:44.591" v="39" actId="27636"/>
        <pc:sldMkLst>
          <pc:docMk/>
          <pc:sldMk cId="2168262840" sldId="321"/>
        </pc:sldMkLst>
        <pc:spChg chg="mod">
          <ac:chgData name="" userId="fc56a7cb585df52f" providerId="LiveId" clId="{07D268D4-C111-424D-AC0C-59CB940D5FC4}" dt="2018-07-12T12:48:44.591" v="39" actId="27636"/>
          <ac:spMkLst>
            <pc:docMk/>
            <pc:sldMk cId="2168262840" sldId="321"/>
            <ac:spMk id="4" creationId="{00000000-0000-0000-0000-000000000000}"/>
          </ac:spMkLst>
        </pc:spChg>
      </pc:sldChg>
      <pc:sldChg chg="addSp modSp">
        <pc:chgData name="" userId="fc56a7cb585df52f" providerId="LiveId" clId="{07D268D4-C111-424D-AC0C-59CB940D5FC4}" dt="2018-07-12T12:45:45.362" v="33" actId="12788"/>
        <pc:sldMkLst>
          <pc:docMk/>
          <pc:sldMk cId="3558552686" sldId="357"/>
        </pc:sldMkLst>
        <pc:spChg chg="mod">
          <ac:chgData name="" userId="fc56a7cb585df52f" providerId="LiveId" clId="{07D268D4-C111-424D-AC0C-59CB940D5FC4}" dt="2018-07-12T12:45:45.362" v="33" actId="12788"/>
          <ac:spMkLst>
            <pc:docMk/>
            <pc:sldMk cId="3558552686" sldId="357"/>
            <ac:spMk id="2" creationId="{00000000-0000-0000-0000-000000000000}"/>
          </ac:spMkLst>
        </pc:spChg>
        <pc:spChg chg="add mod">
          <ac:chgData name="" userId="fc56a7cb585df52f" providerId="LiveId" clId="{07D268D4-C111-424D-AC0C-59CB940D5FC4}" dt="2018-07-12T12:45:45.362" v="33" actId="12788"/>
          <ac:spMkLst>
            <pc:docMk/>
            <pc:sldMk cId="3558552686" sldId="357"/>
            <ac:spMk id="3" creationId="{C3A1B78B-0295-4857-A0D2-A5ECF244750F}"/>
          </ac:spMkLst>
        </pc:spChg>
      </pc:sldChg>
      <pc:sldChg chg="addSp delSp modSp">
        <pc:chgData name="" userId="fc56a7cb585df52f" providerId="LiveId" clId="{07D268D4-C111-424D-AC0C-59CB940D5FC4}" dt="2018-07-09T21:51:52.829" v="18" actId="1076"/>
        <pc:sldMkLst>
          <pc:docMk/>
          <pc:sldMk cId="3960856781" sldId="358"/>
        </pc:sldMkLst>
        <pc:spChg chg="add mod">
          <ac:chgData name="" userId="fc56a7cb585df52f" providerId="LiveId" clId="{07D268D4-C111-424D-AC0C-59CB940D5FC4}" dt="2018-07-09T21:51:52.829" v="18" actId="1076"/>
          <ac:spMkLst>
            <pc:docMk/>
            <pc:sldMk cId="3960856781" sldId="358"/>
            <ac:spMk id="8" creationId="{1FE90AB2-5B0A-4831-A241-1CAFDE0288F3}"/>
          </ac:spMkLst>
        </pc:spChg>
        <pc:spChg chg="del mod">
          <ac:chgData name="" userId="fc56a7cb585df52f" providerId="LiveId" clId="{07D268D4-C111-424D-AC0C-59CB940D5FC4}" dt="2018-07-09T21:51:46.944" v="16" actId="478"/>
          <ac:spMkLst>
            <pc:docMk/>
            <pc:sldMk cId="3960856781" sldId="358"/>
            <ac:spMk id="13" creationId="{00000000-0000-0000-0000-000000000000}"/>
          </ac:spMkLst>
        </pc:spChg>
        <pc:picChg chg="add mod">
          <ac:chgData name="" userId="fc56a7cb585df52f" providerId="LiveId" clId="{07D268D4-C111-424D-AC0C-59CB940D5FC4}" dt="2018-06-29T13:24:43.231" v="11" actId="1076"/>
          <ac:picMkLst>
            <pc:docMk/>
            <pc:sldMk cId="3960856781" sldId="358"/>
            <ac:picMk id="4" creationId="{6699CCB8-BE56-4755-A886-5BA782F45077}"/>
          </ac:picMkLst>
        </pc:picChg>
        <pc:picChg chg="del">
          <ac:chgData name="" userId="fc56a7cb585df52f" providerId="LiveId" clId="{07D268D4-C111-424D-AC0C-59CB940D5FC4}" dt="2018-06-29T13:24:17.927" v="0" actId="478"/>
          <ac:picMkLst>
            <pc:docMk/>
            <pc:sldMk cId="3960856781" sldId="358"/>
            <ac:picMk id="102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249E5-3D82-4E04-97B9-CF81EA0AC97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92F68-FAB7-4683-9EE1-BB010BE4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64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1BC4C-DBBA-1A46-BD21-33C27A8934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73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92F68-FAB7-4683-9EE1-BB010BE436C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2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994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92F68-FAB7-4683-9EE1-BB010BE436C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24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81201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814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295401"/>
            <a:ext cx="2743200" cy="4830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295401"/>
            <a:ext cx="8026400" cy="4830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057401"/>
            <a:ext cx="5384800" cy="4068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057401"/>
            <a:ext cx="5384800" cy="4068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98120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667000"/>
            <a:ext cx="5386917" cy="3459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981200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667000"/>
            <a:ext cx="5389033" cy="3459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9715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990600"/>
            <a:ext cx="6815667" cy="5135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3601"/>
            <a:ext cx="4011084" cy="3992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990600"/>
            <a:ext cx="7315200" cy="3736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0668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57401"/>
            <a:ext cx="10972800" cy="4068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CC184-CBE3-4F29-A273-6F4E5CFA4DFC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baseline="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 baseline="0">
          <a:solidFill>
            <a:srgbClr val="FFC000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baseline="0">
          <a:solidFill>
            <a:srgbClr val="FFC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rgbClr val="FFC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rgbClr val="FFC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rgbClr val="FFC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jpe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9" Type="http://schemas.openxmlformats.org/officeDocument/2006/relationships/image" Target="../media/image29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jpeg"/><Relationship Id="rId10" Type="http://schemas.openxmlformats.org/officeDocument/2006/relationships/image" Target="../media/image10.png"/><Relationship Id="rId19" Type="http://schemas.openxmlformats.org/officeDocument/2006/relationships/image" Target="../media/image19.emf"/><Relationship Id="rId31" Type="http://schemas.openxmlformats.org/officeDocument/2006/relationships/image" Target="../media/image31.png"/><Relationship Id="rId44" Type="http://schemas.openxmlformats.org/officeDocument/2006/relationships/image" Target="../media/image44.jpeg"/><Relationship Id="rId52" Type="http://schemas.openxmlformats.org/officeDocument/2006/relationships/image" Target="../media/image52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e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svg"/><Relationship Id="rId43" Type="http://schemas.openxmlformats.org/officeDocument/2006/relationships/image" Target="../media/image43.svg"/><Relationship Id="rId48" Type="http://schemas.openxmlformats.org/officeDocument/2006/relationships/image" Target="../media/image48.png"/><Relationship Id="rId8" Type="http://schemas.openxmlformats.org/officeDocument/2006/relationships/image" Target="../media/image8.png"/><Relationship Id="rId51" Type="http://schemas.openxmlformats.org/officeDocument/2006/relationships/image" Target="../media/image51.svg"/><Relationship Id="rId3" Type="http://schemas.openxmlformats.org/officeDocument/2006/relationships/image" Target="../media/image3.png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1" y="130176"/>
            <a:ext cx="8754533" cy="1470025"/>
          </a:xfrm>
        </p:spPr>
        <p:txBody>
          <a:bodyPr>
            <a:normAutofit/>
          </a:bodyPr>
          <a:lstStyle/>
          <a:p>
            <a:r>
              <a:rPr lang="en-US" dirty="0"/>
              <a:t>Refactoring to a S.O.L.I.D. Foundation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6096001"/>
            <a:ext cx="10515600" cy="5175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sbohlen@gmail.com	        http://blog.unhandled-exceptions.com			@</a:t>
            </a:r>
            <a:r>
              <a:rPr lang="en-US" sz="2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sbohlen</a:t>
            </a: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828800" y="4724400"/>
            <a:ext cx="3886200" cy="1371600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Steve Bohlen</a:t>
            </a:r>
          </a:p>
          <a:p>
            <a:pPr>
              <a:spcBef>
                <a:spcPct val="0"/>
              </a:spcBef>
              <a:defRPr/>
            </a:pPr>
            <a: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Principal Software Engineer</a:t>
            </a:r>
          </a:p>
          <a:p>
            <a:pPr>
              <a:spcBef>
                <a:spcPct val="0"/>
              </a:spcBef>
              <a:defRPr/>
            </a:pPr>
            <a: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&amp; Technical Evangelist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689" y="5067301"/>
            <a:ext cx="2203711" cy="8106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99CCB8-BE56-4755-A886-5BA782F45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362827"/>
            <a:ext cx="3657600" cy="12348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E90AB2-5B0A-4831-A241-1CAFDE0288F3}"/>
              </a:ext>
            </a:extLst>
          </p:cNvPr>
          <p:cNvSpPr/>
          <p:nvPr/>
        </p:nvSpPr>
        <p:spPr>
          <a:xfrm>
            <a:off x="685800" y="4876800"/>
            <a:ext cx="1066800" cy="1066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CSE</a:t>
            </a:r>
          </a:p>
        </p:txBody>
      </p:sp>
    </p:spTree>
    <p:extLst>
      <p:ext uri="{BB962C8B-B14F-4D97-AF65-F5344CB8AC3E}">
        <p14:creationId xmlns:p14="http://schemas.microsoft.com/office/powerpoint/2010/main" val="3960856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__microdesk_laptop\WallPaper\SOLID Principles\SingleResponsibilityPrinciple2_71060858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05001" y="152400"/>
            <a:ext cx="8286749" cy="6629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456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__microdesk_laptop\WallPaper\SOLID Principles\SingleResponsibilityPrinciple2_71060858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05001" y="152400"/>
            <a:ext cx="8286749" cy="6629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2041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__microdesk_laptop\WallPaper\SOLID Principles\SingleResponsibilityPrinciple2_71060858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05001" y="152400"/>
            <a:ext cx="8281245" cy="6629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3451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__microdesk_laptop\WallPaper\SOLID Principles\SingleResponsibilityPrinciple2_71060858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05001" y="152400"/>
            <a:ext cx="8286751" cy="6629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966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__microdesk_laptop\WallPaper\SOLID Principles\SingleResponsibilityPrinciple2_71060858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05001" y="152400"/>
            <a:ext cx="8281243" cy="6629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4488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__microdesk_laptop\WallPaper\SOLID Principles\SingleResponsibilityPrinciple2_71060858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05000" y="152400"/>
            <a:ext cx="8286750" cy="6629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8281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Tools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0" y="1961795"/>
            <a:ext cx="8361184" cy="4635520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Developer Express </a:t>
            </a:r>
            <a:r>
              <a:rPr lang="en-US" sz="3600" dirty="0" err="1">
                <a:solidFill>
                  <a:schemeClr val="bg1"/>
                </a:solidFill>
              </a:rPr>
              <a:t>CodeRush</a:t>
            </a:r>
            <a:endParaRPr lang="en-US" sz="3600" dirty="0">
              <a:solidFill>
                <a:schemeClr val="bg1"/>
              </a:solidFill>
            </a:endParaRPr>
          </a:p>
          <a:p>
            <a:pPr lvl="1"/>
            <a:r>
              <a:rPr lang="en-US" sz="3600" dirty="0">
                <a:solidFill>
                  <a:srgbClr val="FFC000"/>
                </a:solidFill>
              </a:rPr>
              <a:t>http://devexpress.com/coderush</a:t>
            </a:r>
          </a:p>
          <a:p>
            <a:pPr>
              <a:buFont typeface="Arial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b="1" dirty="0" err="1">
                <a:solidFill>
                  <a:srgbClr val="FF0000"/>
                </a:solidFill>
              </a:rPr>
              <a:t>JetBrains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Resharper</a:t>
            </a:r>
            <a:endParaRPr lang="en-US" sz="3600" b="1" dirty="0">
              <a:solidFill>
                <a:srgbClr val="FF0000"/>
              </a:solidFill>
            </a:endParaRPr>
          </a:p>
          <a:p>
            <a:pPr lvl="1"/>
            <a:r>
              <a:rPr lang="en-US" sz="3600" dirty="0">
                <a:solidFill>
                  <a:srgbClr val="FFC000"/>
                </a:solidFill>
              </a:rPr>
              <a:t>http://www.jetbrains.com/resharper/</a:t>
            </a:r>
          </a:p>
          <a:p>
            <a:pPr lvl="1"/>
            <a:endParaRPr lang="en-US" sz="3600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Visual Studio</a:t>
            </a:r>
          </a:p>
          <a:p>
            <a:pPr>
              <a:buFont typeface="Arial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Notepad!</a:t>
            </a:r>
          </a:p>
        </p:txBody>
      </p:sp>
    </p:spTree>
    <p:extLst>
      <p:ext uri="{BB962C8B-B14F-4D97-AF65-F5344CB8AC3E}">
        <p14:creationId xmlns:p14="http://schemas.microsoft.com/office/powerpoint/2010/main" val="216826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__microdesk_laptop\WallPaper\SOLID Principles\SingleResponsibilityPrinciple2_71060858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057400" y="152400"/>
            <a:ext cx="8286750" cy="66294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097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10972800" cy="914400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>
                <a:solidFill>
                  <a:srgbClr val="FFC000"/>
                </a:solidFill>
              </a:rPr>
              <a:t>S.O.L.I.D.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9800" y="1463220"/>
            <a:ext cx="1219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</a:rPr>
              <a:t>S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O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L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I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1800" y="1744285"/>
            <a:ext cx="5621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ingle Responsibility Principle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71800" y="1463220"/>
            <a:ext cx="16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0" y="2377620"/>
            <a:ext cx="16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1800" y="3292020"/>
            <a:ext cx="16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5600" y="4206420"/>
            <a:ext cx="16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1800" y="5120820"/>
            <a:ext cx="16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07266" y="2642445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pen-Close Principle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71800" y="3573085"/>
            <a:ext cx="5345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iskov</a:t>
            </a:r>
            <a:r>
              <a:rPr lang="en-US" sz="3600" dirty="0">
                <a:solidFill>
                  <a:schemeClr val="bg1"/>
                </a:solidFill>
              </a:rPr>
              <a:t> Substitution Principle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26896" y="4472495"/>
            <a:ext cx="5952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nterface</a:t>
            </a:r>
            <a:r>
              <a:rPr lang="en-US" sz="3600" dirty="0">
                <a:solidFill>
                  <a:schemeClr val="bg1"/>
                </a:solidFill>
              </a:rPr>
              <a:t> Segregation Principle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1506" y="5388889"/>
            <a:ext cx="5857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ependency</a:t>
            </a:r>
            <a:r>
              <a:rPr lang="en-US" sz="3600" dirty="0">
                <a:solidFill>
                  <a:schemeClr val="bg1"/>
                </a:solidFill>
              </a:rPr>
              <a:t> Inversion Principle</a:t>
            </a:r>
          </a:p>
        </p:txBody>
      </p:sp>
    </p:spTree>
    <p:extLst>
      <p:ext uri="{BB962C8B-B14F-4D97-AF65-F5344CB8AC3E}">
        <p14:creationId xmlns:p14="http://schemas.microsoft.com/office/powerpoint/2010/main" val="95670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9" presetClass="exit" presetSubtype="0" decel="10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9" presetClass="exit" presetSubtype="0" decel="10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9" presetClass="exit" presetSubtype="0" decel="10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9" presetClass="exit" presetSubtype="0" decel="10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9" presetClass="exit" presetSubtype="0" decel="10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10972800" cy="914400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>
                <a:solidFill>
                  <a:srgbClr val="FFC000"/>
                </a:solidFill>
              </a:rPr>
              <a:t>S.O.L.I.D.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9800" y="1463220"/>
            <a:ext cx="1219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</a:rPr>
              <a:t>S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O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L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I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1801" y="1744285"/>
            <a:ext cx="5508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ingle Responsibility Principle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07267" y="2642445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pen-Close Principle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71801" y="3573085"/>
            <a:ext cx="5220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iskov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Substitution Principle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26896" y="4472495"/>
            <a:ext cx="5786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nterface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Segregation Principle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1507" y="5388889"/>
            <a:ext cx="5787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ependency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Inversion Principle</a:t>
            </a:r>
          </a:p>
        </p:txBody>
      </p:sp>
    </p:spTree>
    <p:extLst>
      <p:ext uri="{BB962C8B-B14F-4D97-AF65-F5344CB8AC3E}">
        <p14:creationId xmlns:p14="http://schemas.microsoft.com/office/powerpoint/2010/main" val="108635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09746" y="76339"/>
          <a:ext cx="8956888" cy="154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4480">
                <a:tc>
                  <a:txBody>
                    <a:bodyPr/>
                    <a:lstStyle/>
                    <a:p>
                      <a:pPr algn="l"/>
                      <a:r>
                        <a:rPr lang="en-US" sz="2400" u="sng" baseline="0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TITANIUM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601504" y="1699266"/>
          <a:ext cx="8956888" cy="2415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15534">
                <a:tc>
                  <a:txBody>
                    <a:bodyPr/>
                    <a:lstStyle/>
                    <a:p>
                      <a:r>
                        <a:rPr lang="en-US" sz="2000" u="sng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Platinum</a:t>
                      </a:r>
                      <a:r>
                        <a:rPr lang="en-US" sz="2000" u="sng" baseline="0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 Sponsors</a:t>
                      </a:r>
                      <a:endParaRPr lang="en-US" sz="2000" u="sng" dirty="0">
                        <a:solidFill>
                          <a:srgbClr val="FF0000"/>
                        </a:solidFill>
                        <a:uFill>
                          <a:solidFill>
                            <a:srgbClr val="9B26B1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 descr="Adaptive Solutions Gro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0315" y="88376"/>
            <a:ext cx="4072821" cy="800990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1609746" y="4210495"/>
          <a:ext cx="8956888" cy="2545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5905">
                <a:tc>
                  <a:txBody>
                    <a:bodyPr/>
                    <a:lstStyle/>
                    <a:p>
                      <a:r>
                        <a:rPr lang="en-US" u="sng" baseline="0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Gold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" name="Picture 23" descr="Centriq Training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807" y="4218649"/>
            <a:ext cx="1171875" cy="496094"/>
          </a:xfrm>
          <a:prstGeom prst="rect">
            <a:avLst/>
          </a:prstGeom>
        </p:spPr>
      </p:pic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0152" y="4318000"/>
            <a:ext cx="1102182" cy="299164"/>
          </a:xfrm>
          <a:prstGeom prst="rect">
            <a:avLst/>
          </a:prstGeom>
        </p:spPr>
      </p:pic>
      <p:pic>
        <p:nvPicPr>
          <p:cNvPr id="29" name="Picture 28" descr="Garmin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0725" y="5126488"/>
            <a:ext cx="1000426" cy="271544"/>
          </a:xfrm>
          <a:prstGeom prst="rect">
            <a:avLst/>
          </a:prstGeom>
        </p:spPr>
      </p:pic>
      <p:pic>
        <p:nvPicPr>
          <p:cNvPr id="31" name="Picture 30" descr="Keyhole Software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135" y="2189155"/>
            <a:ext cx="1788836" cy="647390"/>
          </a:xfrm>
          <a:prstGeom prst="rect">
            <a:avLst/>
          </a:prstGeom>
        </p:spPr>
      </p:pic>
      <p:pic>
        <p:nvPicPr>
          <p:cNvPr id="32" name="Picture 31" descr="KU Edwards Campus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345" y="4214004"/>
            <a:ext cx="999686" cy="799748"/>
          </a:xfrm>
          <a:prstGeom prst="rect">
            <a:avLst/>
          </a:prstGeom>
        </p:spPr>
      </p:pic>
      <p:pic>
        <p:nvPicPr>
          <p:cNvPr id="39" name="Picture 38" descr="Stackify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6093" y="2207743"/>
            <a:ext cx="1776444" cy="593839"/>
          </a:xfrm>
          <a:prstGeom prst="rect">
            <a:avLst/>
          </a:prstGeom>
        </p:spPr>
      </p:pic>
      <p:pic>
        <p:nvPicPr>
          <p:cNvPr id="16" name="Picture 15" descr="Jack Henry And Associates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365" y="1741904"/>
            <a:ext cx="2180743" cy="517148"/>
          </a:xfrm>
          <a:prstGeom prst="rect">
            <a:avLst/>
          </a:prstGeom>
        </p:spPr>
      </p:pic>
      <p:pic>
        <p:nvPicPr>
          <p:cNvPr id="17" name="Picture 16" descr="2011_Commerce_4C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96" y="5276932"/>
            <a:ext cx="1600315" cy="25281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576" y="2176997"/>
            <a:ext cx="2182230" cy="5038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848" y="5514516"/>
            <a:ext cx="1204718" cy="3907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8892" y="4257157"/>
            <a:ext cx="1039564" cy="3815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7553" y="6249355"/>
            <a:ext cx="972480" cy="45512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1154" y="4300549"/>
            <a:ext cx="1410923" cy="30672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3426" y="4647986"/>
            <a:ext cx="1130970" cy="46127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703" y="666496"/>
            <a:ext cx="2680329" cy="90461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5768" y="1771236"/>
            <a:ext cx="2372201" cy="3546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569" y="712604"/>
            <a:ext cx="3677697" cy="84428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948" y="4665468"/>
            <a:ext cx="1280298" cy="38310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3005" y="4693966"/>
            <a:ext cx="1107447" cy="41529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236" y="5218991"/>
            <a:ext cx="1287308" cy="33180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0842" y="4307173"/>
            <a:ext cx="1137984" cy="22002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825" y="2364200"/>
            <a:ext cx="2004194" cy="32680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9671" y="5587794"/>
            <a:ext cx="1110362" cy="45612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444" y="5915202"/>
            <a:ext cx="1033092" cy="416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596" y="2900730"/>
            <a:ext cx="1390336" cy="594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1137" y="2902898"/>
            <a:ext cx="1857340" cy="10914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185" y="2864117"/>
            <a:ext cx="2143626" cy="5140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445" y="3478907"/>
            <a:ext cx="2813323" cy="405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9948" y="1821748"/>
            <a:ext cx="1524000" cy="2926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8161" y="3495646"/>
            <a:ext cx="1914165" cy="57808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874B694-4FD3-244E-884F-29E1EB73657F}"/>
              </a:ext>
            </a:extLst>
          </p:cNvPr>
          <p:cNvPicPr>
            <a:picLocks noChangeAspect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67673" y="2839144"/>
            <a:ext cx="1200094" cy="10902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30AD16-FD2A-5741-BA5B-CC23459CB0A6}"/>
              </a:ext>
            </a:extLst>
          </p:cNvPr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607" y="5195218"/>
            <a:ext cx="1682849" cy="2846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2D0F06-E4F3-E14C-B48F-97FFA2401B53}"/>
              </a:ext>
            </a:extLst>
          </p:cNvPr>
          <p:cNvPicPr>
            <a:picLocks noChangeAspect="1"/>
          </p:cNvPicPr>
          <p:nvPr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886" y="5815856"/>
            <a:ext cx="1448842" cy="14488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59D831-9D9B-9A4E-9007-08D79BB4C08B}"/>
              </a:ext>
            </a:extLst>
          </p:cNvPr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3234" y="4725095"/>
            <a:ext cx="893421" cy="2888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FB1235-1864-4148-9CA8-16D79A4EBB58}"/>
              </a:ext>
            </a:extLst>
          </p:cNvPr>
          <p:cNvPicPr>
            <a:picLocks noChangeAspect="1"/>
          </p:cNvPicPr>
          <p:nvPr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9481" y="4634089"/>
            <a:ext cx="768079" cy="6572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DF7118-042A-0B4F-9E38-1693A3AFFB53}"/>
              </a:ext>
            </a:extLst>
          </p:cNvPr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19" y="4634089"/>
            <a:ext cx="852360" cy="53793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03B70FC-A0B9-A34C-90EF-3D500C5BDCEA}"/>
              </a:ext>
            </a:extLst>
          </p:cNvPr>
          <p:cNvPicPr>
            <a:picLocks noChangeAspect="1"/>
          </p:cNvPicPr>
          <p:nvPr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2418" y="4666979"/>
            <a:ext cx="835473" cy="40299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7941B0E-AB56-0049-9C23-0B66F5F8031F}"/>
              </a:ext>
            </a:extLst>
          </p:cNvPr>
          <p:cNvPicPr>
            <a:picLocks noChangeAspect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179784" y="5486710"/>
            <a:ext cx="981458" cy="4889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C4E2BD-8E6F-1740-B4A2-8CD23733CBBA}"/>
              </a:ext>
            </a:extLst>
          </p:cNvPr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3072" y="5164446"/>
            <a:ext cx="1025241" cy="32466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BD9FC3A-48DD-7847-B67E-9693E6305FEC}"/>
              </a:ext>
            </a:extLst>
          </p:cNvPr>
          <p:cNvPicPr>
            <a:picLocks noChangeAspect="1"/>
          </p:cNvPicPr>
          <p:nvPr/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954" y="6010665"/>
            <a:ext cx="914170" cy="66023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38E847A-0E24-7C4A-9A49-72639F0E4EF4}"/>
              </a:ext>
            </a:extLst>
          </p:cNvPr>
          <p:cNvPicPr>
            <a:picLocks noChangeAspect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072" y="5647199"/>
            <a:ext cx="2022877" cy="3077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215BB31-9F9D-CF4F-A6DC-4079245903CA}"/>
              </a:ext>
            </a:extLst>
          </p:cNvPr>
          <p:cNvPicPr>
            <a:picLocks noChangeAspect="1"/>
          </p:cNvPicPr>
          <p:nvPr/>
        </p:nvPicPr>
        <p:blipFill>
          <a:blip r:embed="rId4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9186" y="5740188"/>
            <a:ext cx="1918535" cy="23734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6318DBC-4EF8-1A4A-AC84-103CFC531BB4}"/>
              </a:ext>
            </a:extLst>
          </p:cNvPr>
          <p:cNvPicPr>
            <a:picLocks noChangeAspect="1"/>
          </p:cNvPicPr>
          <p:nvPr/>
        </p:nvPicPr>
        <p:blipFill>
          <a:blip r:embed="rId4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988" y="6109934"/>
            <a:ext cx="1037549" cy="50242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4E2FDA0-2308-8F44-A95F-A58A222EEC0A}"/>
              </a:ext>
            </a:extLst>
          </p:cNvPr>
          <p:cNvPicPr>
            <a:picLocks noChangeAspect="1"/>
          </p:cNvPicPr>
          <p:nvPr/>
        </p:nvPicPr>
        <p:blipFill>
          <a:blip r:embed="rId4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0476" y="6116306"/>
            <a:ext cx="1405606" cy="44732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33EE7928-FA2A-E34F-A31F-932D58B0BA2C}"/>
              </a:ext>
            </a:extLst>
          </p:cNvPr>
          <p:cNvPicPr>
            <a:picLocks noChangeAspect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150966" y="6262915"/>
            <a:ext cx="1302221" cy="2561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33893CC-9A1A-BA48-9D67-F2A2E57D866B}"/>
              </a:ext>
            </a:extLst>
          </p:cNvPr>
          <p:cNvPicPr>
            <a:picLocks noChangeAspect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314" y="6213994"/>
            <a:ext cx="599275" cy="36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54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__microdesk_laptop\WallPaper\SOLID Principles\SingleResponsibilityPrinciple2_710608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52400"/>
            <a:ext cx="8286750" cy="66294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6043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/>
              <a:t>ingle </a:t>
            </a:r>
            <a:r>
              <a:rPr lang="en-US" dirty="0">
                <a:solidFill>
                  <a:schemeClr val="bg1"/>
                </a:solidFill>
              </a:rPr>
              <a:t>R</a:t>
            </a:r>
            <a:r>
              <a:rPr lang="en-US" dirty="0"/>
              <a:t>esponsibility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/>
              <a:t>rinciple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62200" y="3189982"/>
            <a:ext cx="7086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FFC000"/>
                </a:solidFill>
              </a:rPr>
              <a:t>There should never be more than one reason for a class to change.</a:t>
            </a:r>
          </a:p>
        </p:txBody>
      </p:sp>
    </p:spTree>
    <p:extLst>
      <p:ext uri="{BB962C8B-B14F-4D97-AF65-F5344CB8AC3E}">
        <p14:creationId xmlns:p14="http://schemas.microsoft.com/office/powerpoint/2010/main" val="11644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514600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Refactoring to a S.O.L.I.D. Foundation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52600" y="4495800"/>
            <a:ext cx="8305800" cy="533400"/>
          </a:xfrm>
          <a:prstGeom prst="rect">
            <a:avLst/>
          </a:prstGeom>
        </p:spPr>
        <p:txBody>
          <a:bodyPr vert="horz" lIns="45720" rIns="45720" anchor="ctr">
            <a:normAutofit fontScale="97500"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SRP Demo</a:t>
            </a:r>
          </a:p>
        </p:txBody>
      </p:sp>
    </p:spTree>
    <p:extLst>
      <p:ext uri="{BB962C8B-B14F-4D97-AF65-F5344CB8AC3E}">
        <p14:creationId xmlns:p14="http://schemas.microsoft.com/office/powerpoint/2010/main" val="3881338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10972800" cy="914400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>
                <a:solidFill>
                  <a:srgbClr val="FFC000"/>
                </a:solidFill>
              </a:rPr>
              <a:t>S.O.L.I.D.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9800" y="1463220"/>
            <a:ext cx="1219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</a:rPr>
              <a:t>S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O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L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I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1801" y="1744285"/>
            <a:ext cx="5508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ingle Responsibility Principle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07266" y="2642445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pen-Close Principle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71801" y="3573085"/>
            <a:ext cx="5220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iskov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Substitution Principle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26896" y="4472495"/>
            <a:ext cx="5786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nterface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Segregation Principle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1507" y="5388889"/>
            <a:ext cx="5787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ependency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Inversion Principle</a:t>
            </a:r>
          </a:p>
        </p:txBody>
      </p:sp>
    </p:spTree>
    <p:extLst>
      <p:ext uri="{BB962C8B-B14F-4D97-AF65-F5344CB8AC3E}">
        <p14:creationId xmlns:p14="http://schemas.microsoft.com/office/powerpoint/2010/main" val="1106238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__microdesk_laptop\WallPaper\SOLID Principles\SingleResponsibilityPrinciple2_71060858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81200" y="152400"/>
            <a:ext cx="8286750" cy="6629400"/>
          </a:xfrm>
          <a:prstGeom prst="rect">
            <a:avLst/>
          </a:prstGeom>
          <a:ln w="12700" cap="sq">
            <a:solidFill>
              <a:schemeClr val="bg1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491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</a:t>
            </a:r>
            <a:r>
              <a:rPr lang="en-US" dirty="0"/>
              <a:t>pen-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losed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/>
              <a:t>rinciple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28800" y="3189982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FFC000"/>
                </a:solidFill>
              </a:rPr>
              <a:t>Software Entities (Classes, Modules, Functions, etc.)should be Open for Extension, but Closed for Modification.</a:t>
            </a:r>
          </a:p>
        </p:txBody>
      </p:sp>
    </p:spTree>
    <p:extLst>
      <p:ext uri="{BB962C8B-B14F-4D97-AF65-F5344CB8AC3E}">
        <p14:creationId xmlns:p14="http://schemas.microsoft.com/office/powerpoint/2010/main" val="309922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514600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Refactoring to a S.O.L.I.D. Foundation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52600" y="4495800"/>
            <a:ext cx="8305800" cy="533400"/>
          </a:xfrm>
          <a:prstGeom prst="rect">
            <a:avLst/>
          </a:prstGeom>
        </p:spPr>
        <p:txBody>
          <a:bodyPr vert="horz" lIns="45720" rIns="45720" anchor="ctr">
            <a:normAutofit fontScale="97500"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OCP Demo</a:t>
            </a:r>
          </a:p>
        </p:txBody>
      </p:sp>
    </p:spTree>
    <p:extLst>
      <p:ext uri="{BB962C8B-B14F-4D97-AF65-F5344CB8AC3E}">
        <p14:creationId xmlns:p14="http://schemas.microsoft.com/office/powerpoint/2010/main" val="3611370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10972800" cy="914400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>
                <a:solidFill>
                  <a:srgbClr val="FFC000"/>
                </a:solidFill>
              </a:rPr>
              <a:t>S.O.L.I.D.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9800" y="1463220"/>
            <a:ext cx="1219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</a:rPr>
              <a:t>S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O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L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I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1801" y="1744285"/>
            <a:ext cx="5508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ingle Responsibility Principle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07267" y="2642445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pen-Close Principle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71801" y="3573085"/>
            <a:ext cx="5220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iskov</a:t>
            </a:r>
            <a:r>
              <a:rPr lang="en-US" sz="3600" dirty="0">
                <a:solidFill>
                  <a:schemeClr val="bg1"/>
                </a:solidFill>
              </a:rPr>
              <a:t> Substitution Principle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26896" y="4472495"/>
            <a:ext cx="5786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nterface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Segregation Principle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1507" y="5388889"/>
            <a:ext cx="5787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ependency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Inversion Principle</a:t>
            </a:r>
          </a:p>
        </p:txBody>
      </p:sp>
    </p:spTree>
    <p:extLst>
      <p:ext uri="{BB962C8B-B14F-4D97-AF65-F5344CB8AC3E}">
        <p14:creationId xmlns:p14="http://schemas.microsoft.com/office/powerpoint/2010/main" val="3803215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__microdesk_laptop\WallPaper\SOLID Principles\SingleResponsibilityPrinciple2_71060858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05000" y="152400"/>
            <a:ext cx="8286750" cy="66294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2158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</a:t>
            </a:r>
            <a:r>
              <a:rPr lang="en-US" dirty="0" err="1"/>
              <a:t>iskov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/>
              <a:t>ubstitution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/>
              <a:t>rinciple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28800" y="2209801"/>
            <a:ext cx="8153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FFC000"/>
                </a:solidFill>
              </a:rPr>
              <a:t>If for each object o</a:t>
            </a:r>
            <a:r>
              <a:rPr lang="en-US" sz="3200" baseline="-25000" dirty="0">
                <a:solidFill>
                  <a:srgbClr val="FFC000"/>
                </a:solidFill>
              </a:rPr>
              <a:t>1 </a:t>
            </a:r>
            <a:r>
              <a:rPr lang="en-US" sz="3200" dirty="0">
                <a:solidFill>
                  <a:srgbClr val="FFC000"/>
                </a:solidFill>
              </a:rPr>
              <a:t>of type S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</a:rPr>
              <a:t>there is an object o</a:t>
            </a:r>
            <a:r>
              <a:rPr lang="en-US" sz="3200" baseline="-25000" dirty="0">
                <a:solidFill>
                  <a:srgbClr val="FFC000"/>
                </a:solidFill>
              </a:rPr>
              <a:t>2 </a:t>
            </a:r>
            <a:r>
              <a:rPr lang="en-US" sz="3200" dirty="0">
                <a:solidFill>
                  <a:srgbClr val="FFC000"/>
                </a:solidFill>
              </a:rPr>
              <a:t>of type T such that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</a:rPr>
              <a:t>for all programs P defined in terms of T,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</a:rPr>
              <a:t>the behavior of P is unchanged when o</a:t>
            </a:r>
            <a:r>
              <a:rPr lang="en-US" sz="3200" baseline="-25000" dirty="0">
                <a:solidFill>
                  <a:srgbClr val="FFC000"/>
                </a:solidFill>
              </a:rPr>
              <a:t>1 </a:t>
            </a:r>
            <a:r>
              <a:rPr lang="en-US" sz="3200" dirty="0">
                <a:solidFill>
                  <a:srgbClr val="FFC000"/>
                </a:solidFill>
              </a:rPr>
              <a:t>is substituted for o</a:t>
            </a:r>
            <a:r>
              <a:rPr lang="en-US" sz="3200" baseline="-25000" dirty="0">
                <a:solidFill>
                  <a:srgbClr val="FFC000"/>
                </a:solidFill>
              </a:rPr>
              <a:t>2, </a:t>
            </a:r>
            <a:r>
              <a:rPr lang="en-US" sz="3200" dirty="0">
                <a:solidFill>
                  <a:srgbClr val="FFC000"/>
                </a:solidFill>
              </a:rPr>
              <a:t>then S is a subtype of T.</a:t>
            </a:r>
          </a:p>
        </p:txBody>
      </p:sp>
      <p:sp>
        <p:nvSpPr>
          <p:cNvPr id="4" name="TextBox 3"/>
          <p:cNvSpPr txBox="1"/>
          <p:nvPr/>
        </p:nvSpPr>
        <p:spPr>
          <a:xfrm rot="19471552">
            <a:off x="3962882" y="2530263"/>
            <a:ext cx="4265911" cy="1569660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C00000"/>
                </a:solidFill>
              </a:rPr>
              <a:t>WTF ?!?</a:t>
            </a:r>
          </a:p>
        </p:txBody>
      </p:sp>
    </p:spTree>
    <p:extLst>
      <p:ext uri="{BB962C8B-B14F-4D97-AF65-F5344CB8AC3E}">
        <p14:creationId xmlns:p14="http://schemas.microsoft.com/office/powerpoint/2010/main" val="127676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7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770" decel="100000"/>
                                        <p:tgtEl>
                                          <p:spTgt spid="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7" dur="7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9" dur="7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981200" y="2057401"/>
            <a:ext cx="8382000" cy="40687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…and why should you care?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Steve Bohlen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I Read Books + Write Software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vs. “Read Software + Write Books” </a:t>
            </a:r>
            <a:r>
              <a:rPr lang="en-US" sz="3200" dirty="0">
                <a:solidFill>
                  <a:schemeClr val="bg1"/>
                </a:solidFill>
                <a:sym typeface="Wingdings" pitchFamily="2" charset="2"/>
              </a:rPr>
              <a:t>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sym typeface="Wingdings" pitchFamily="2" charset="2"/>
              </a:rPr>
              <a:t>Blog, </a:t>
            </a:r>
            <a:r>
              <a:rPr lang="en-US" sz="3200" dirty="0" err="1">
                <a:solidFill>
                  <a:schemeClr val="bg1"/>
                </a:solidFill>
                <a:sym typeface="Wingdings" pitchFamily="2" charset="2"/>
              </a:rPr>
              <a:t>Screencast</a:t>
            </a:r>
            <a:r>
              <a:rPr lang="en-US" sz="3200" dirty="0">
                <a:solidFill>
                  <a:schemeClr val="bg1"/>
                </a:solidFill>
                <a:sym typeface="Wingdings" pitchFamily="2" charset="2"/>
              </a:rPr>
              <a:t>, Speak, Share, Learn</a:t>
            </a:r>
          </a:p>
        </p:txBody>
      </p:sp>
    </p:spTree>
    <p:extLst>
      <p:ext uri="{BB962C8B-B14F-4D97-AF65-F5344CB8AC3E}">
        <p14:creationId xmlns:p14="http://schemas.microsoft.com/office/powerpoint/2010/main" val="178947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</a:t>
            </a:r>
            <a:r>
              <a:rPr lang="en-US" dirty="0" err="1"/>
              <a:t>iskov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/>
              <a:t>ubstitution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/>
              <a:t>rinciple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28800" y="2819400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FFC000"/>
                </a:solidFill>
              </a:rPr>
              <a:t>Functions that use pointers or references to base classes must be able to use objects of derived classes without knowing it.</a:t>
            </a:r>
          </a:p>
        </p:txBody>
      </p:sp>
    </p:spTree>
    <p:extLst>
      <p:ext uri="{BB962C8B-B14F-4D97-AF65-F5344CB8AC3E}">
        <p14:creationId xmlns:p14="http://schemas.microsoft.com/office/powerpoint/2010/main" val="383776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514600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Refactoring to a S.O.L.I.D. Foundation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52600" y="4495800"/>
            <a:ext cx="8305800" cy="533400"/>
          </a:xfrm>
          <a:prstGeom prst="rect">
            <a:avLst/>
          </a:prstGeom>
        </p:spPr>
        <p:txBody>
          <a:bodyPr vert="horz" lIns="45720" rIns="45720" anchor="ctr">
            <a:normAutofit fontScale="97500"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LSP Demo</a:t>
            </a:r>
          </a:p>
        </p:txBody>
      </p:sp>
    </p:spTree>
    <p:extLst>
      <p:ext uri="{BB962C8B-B14F-4D97-AF65-F5344CB8AC3E}">
        <p14:creationId xmlns:p14="http://schemas.microsoft.com/office/powerpoint/2010/main" val="534505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10972800" cy="914400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>
                <a:solidFill>
                  <a:srgbClr val="FFC000"/>
                </a:solidFill>
              </a:rPr>
              <a:t>S.O.L.I.D.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9800" y="1463220"/>
            <a:ext cx="1219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</a:rPr>
              <a:t>S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O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L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I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1801" y="1744285"/>
            <a:ext cx="5508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ingle Responsibility Principle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07267" y="2642445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pen-Close Principle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71801" y="3573085"/>
            <a:ext cx="5220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iskov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Substitution Principle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26896" y="4472495"/>
            <a:ext cx="5786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nterface</a:t>
            </a:r>
            <a:r>
              <a:rPr lang="en-US" sz="3600" dirty="0">
                <a:solidFill>
                  <a:schemeClr val="bg1"/>
                </a:solidFill>
              </a:rPr>
              <a:t> Segregation Principle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1507" y="5388889"/>
            <a:ext cx="5787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ependency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Inversion Principle</a:t>
            </a:r>
          </a:p>
        </p:txBody>
      </p:sp>
    </p:spTree>
    <p:extLst>
      <p:ext uri="{BB962C8B-B14F-4D97-AF65-F5344CB8AC3E}">
        <p14:creationId xmlns:p14="http://schemas.microsoft.com/office/powerpoint/2010/main" val="294181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__microdesk_laptop\WallPaper\SOLID Principles\SingleResponsibilityPrinciple2_71060858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81200" y="152400"/>
            <a:ext cx="8286750" cy="66294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957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97302"/>
            <a:ext cx="8077200" cy="11430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</a:t>
            </a:r>
            <a:r>
              <a:rPr lang="en-US" dirty="0"/>
              <a:t>nterface 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/>
              <a:t>egregation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/>
              <a:t>rinciple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28800" y="3342382"/>
            <a:ext cx="8153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FFC000"/>
                </a:solidFill>
              </a:rPr>
              <a:t>Clients should not be forced to depend upon interfaces that they do not use.</a:t>
            </a:r>
          </a:p>
        </p:txBody>
      </p:sp>
    </p:spTree>
    <p:extLst>
      <p:ext uri="{BB962C8B-B14F-4D97-AF65-F5344CB8AC3E}">
        <p14:creationId xmlns:p14="http://schemas.microsoft.com/office/powerpoint/2010/main" val="110119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514600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Refactoring to a S.O.L.I.D. Foundation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52600" y="4495800"/>
            <a:ext cx="8305800" cy="533400"/>
          </a:xfrm>
          <a:prstGeom prst="rect">
            <a:avLst/>
          </a:prstGeom>
        </p:spPr>
        <p:txBody>
          <a:bodyPr vert="horz" lIns="45720" rIns="45720" anchor="ctr">
            <a:normAutofit fontScale="97500"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ISP Demo</a:t>
            </a:r>
          </a:p>
        </p:txBody>
      </p:sp>
    </p:spTree>
    <p:extLst>
      <p:ext uri="{BB962C8B-B14F-4D97-AF65-F5344CB8AC3E}">
        <p14:creationId xmlns:p14="http://schemas.microsoft.com/office/powerpoint/2010/main" val="3449358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10972800" cy="914400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>
                <a:solidFill>
                  <a:srgbClr val="FFC000"/>
                </a:solidFill>
              </a:rPr>
              <a:t>S.O.L.I.D.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9800" y="1463220"/>
            <a:ext cx="1219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</a:rPr>
              <a:t>S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O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L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I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</a:rPr>
              <a:t>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1801" y="1744285"/>
            <a:ext cx="5508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ingle Responsibility Principle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07267" y="2642445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pen-Close Principle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71801" y="3573085"/>
            <a:ext cx="5220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iskov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Substitution Principle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26896" y="4472495"/>
            <a:ext cx="5786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nterface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Segregation Principle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1507" y="5388889"/>
            <a:ext cx="5787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ependency</a:t>
            </a:r>
            <a:r>
              <a:rPr lang="en-US" sz="3600" dirty="0">
                <a:solidFill>
                  <a:schemeClr val="bg1"/>
                </a:solidFill>
              </a:rPr>
              <a:t> Inversion Principle</a:t>
            </a:r>
          </a:p>
        </p:txBody>
      </p:sp>
    </p:spTree>
    <p:extLst>
      <p:ext uri="{BB962C8B-B14F-4D97-AF65-F5344CB8AC3E}">
        <p14:creationId xmlns:p14="http://schemas.microsoft.com/office/powerpoint/2010/main" val="77162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__microdesk_laptop\WallPaper\SOLID Principles\SingleResponsibilityPrinciple2_71060858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81200" y="152400"/>
            <a:ext cx="8286750" cy="66294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5155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31520"/>
            <a:ext cx="8077200" cy="1143000"/>
          </a:xfrm>
        </p:spPr>
        <p:txBody>
          <a:bodyPr>
            <a:noAutofit/>
          </a:bodyPr>
          <a:lstStyle/>
          <a:p>
            <a:r>
              <a:rPr lang="en-US" sz="4300" dirty="0">
                <a:solidFill>
                  <a:schemeClr val="bg1"/>
                </a:solidFill>
              </a:rPr>
              <a:t>D</a:t>
            </a:r>
            <a:r>
              <a:rPr lang="en-US" sz="4300" dirty="0"/>
              <a:t>ependency </a:t>
            </a:r>
            <a:r>
              <a:rPr lang="en-US" sz="4300" dirty="0">
                <a:solidFill>
                  <a:schemeClr val="bg1"/>
                </a:solidFill>
              </a:rPr>
              <a:t>I</a:t>
            </a:r>
            <a:r>
              <a:rPr lang="en-US" sz="4300" dirty="0"/>
              <a:t>nversion </a:t>
            </a:r>
            <a:r>
              <a:rPr lang="en-US" sz="4300" dirty="0">
                <a:solidFill>
                  <a:schemeClr val="bg1"/>
                </a:solidFill>
              </a:rPr>
              <a:t>P</a:t>
            </a:r>
            <a:r>
              <a:rPr lang="en-US" sz="4300" dirty="0"/>
              <a:t>rinciple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14400" y="2545140"/>
            <a:ext cx="8839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FFC000"/>
                </a:solidFill>
              </a:rPr>
              <a:t>High Level Modules should not depend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</a:rPr>
              <a:t>upon Low Level Modules. Both should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</a:rPr>
              <a:t>depend upon abstractions.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5400" y="4485382"/>
            <a:ext cx="868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FFC000"/>
                </a:solidFill>
              </a:rPr>
              <a:t>Abstractions should not depend upon details.  Details should depend upon abstractions.</a:t>
            </a:r>
          </a:p>
        </p:txBody>
      </p:sp>
    </p:spTree>
    <p:extLst>
      <p:ext uri="{BB962C8B-B14F-4D97-AF65-F5344CB8AC3E}">
        <p14:creationId xmlns:p14="http://schemas.microsoft.com/office/powerpoint/2010/main" val="265065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514600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Refactoring to a S.O.L.I.D. Foundation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52600" y="4495800"/>
            <a:ext cx="8305800" cy="533400"/>
          </a:xfrm>
          <a:prstGeom prst="rect">
            <a:avLst/>
          </a:prstGeom>
        </p:spPr>
        <p:txBody>
          <a:bodyPr vert="horz" lIns="45720" rIns="45720" anchor="ctr">
            <a:normAutofit fontScale="97500"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DIP Demo</a:t>
            </a:r>
          </a:p>
        </p:txBody>
      </p:sp>
    </p:spTree>
    <p:extLst>
      <p:ext uri="{BB962C8B-B14F-4D97-AF65-F5344CB8AC3E}">
        <p14:creationId xmlns:p14="http://schemas.microsoft.com/office/powerpoint/2010/main" val="2538223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9601200" cy="914400"/>
          </a:xfrm>
        </p:spPr>
        <p:txBody>
          <a:bodyPr/>
          <a:lstStyle/>
          <a:p>
            <a:r>
              <a:rPr lang="en-US" dirty="0"/>
              <a:t>Steve Bohlen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09600" y="1349344"/>
            <a:ext cx="9601200" cy="489905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Over 25 years as a software developer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LISP, Delphi, C/C++, VB, VB.NET, Java, Ruby, C#, JavaScript, node.js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Principal Software Engineer, Microsoft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Co-Founder, NYC </a:t>
            </a:r>
            <a:r>
              <a:rPr lang="en-US" sz="3000" dirty="0" err="1">
                <a:solidFill>
                  <a:schemeClr val="bg1"/>
                </a:solidFill>
              </a:rPr>
              <a:t>Alt.Net</a:t>
            </a:r>
            <a:r>
              <a:rPr lang="en-US" sz="3000" dirty="0">
                <a:solidFill>
                  <a:schemeClr val="bg1"/>
                </a:solidFill>
              </a:rPr>
              <a:t> User Group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	</a:t>
            </a:r>
            <a:r>
              <a:rPr lang="en-US" sz="3000" dirty="0">
                <a:solidFill>
                  <a:srgbClr val="FFC000"/>
                </a:solidFill>
              </a:rPr>
              <a:t>http://nyalt.net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Co-Organizer, NYC DDD User Group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	</a:t>
            </a:r>
            <a:r>
              <a:rPr lang="en-US" sz="3000" dirty="0">
                <a:solidFill>
                  <a:srgbClr val="FFC000"/>
                </a:solidFill>
              </a:rPr>
              <a:t>http://dddnyc.org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Contributor: various OSS projects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	</a:t>
            </a:r>
            <a:r>
              <a:rPr lang="en-US" sz="3000" dirty="0" err="1">
                <a:solidFill>
                  <a:srgbClr val="FFC000"/>
                </a:solidFill>
              </a:rPr>
              <a:t>NHibernate</a:t>
            </a:r>
            <a:r>
              <a:rPr lang="en-US" sz="3000" dirty="0">
                <a:solidFill>
                  <a:schemeClr val="bg1"/>
                </a:solidFill>
              </a:rPr>
              <a:t> http://www.nhforge.org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	</a:t>
            </a:r>
            <a:r>
              <a:rPr lang="en-US" sz="3000" dirty="0" err="1">
                <a:solidFill>
                  <a:srgbClr val="FFC000"/>
                </a:solidFill>
              </a:rPr>
              <a:t>NDbUnit</a:t>
            </a:r>
            <a:r>
              <a:rPr lang="en-US" sz="3000" dirty="0">
                <a:solidFill>
                  <a:schemeClr val="bg1"/>
                </a:solidFill>
              </a:rPr>
              <a:t> http://www.googlecode.com/ndbunit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	</a:t>
            </a:r>
            <a:r>
              <a:rPr lang="en-US" sz="3000" dirty="0">
                <a:solidFill>
                  <a:srgbClr val="FFC000"/>
                </a:solidFill>
              </a:rPr>
              <a:t>Spring.NET</a:t>
            </a:r>
            <a:r>
              <a:rPr lang="en-US" sz="3000" dirty="0">
                <a:solidFill>
                  <a:schemeClr val="bg1"/>
                </a:solidFill>
              </a:rPr>
              <a:t> http://www.springframework.net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rgbClr val="FFC000"/>
                </a:solidFill>
              </a:rPr>
              <a:t>	</a:t>
            </a:r>
            <a:r>
              <a:rPr lang="en-US" sz="3000" dirty="0" err="1">
                <a:solidFill>
                  <a:srgbClr val="FFC000"/>
                </a:solidFill>
              </a:rPr>
              <a:t>Common.Logging</a:t>
            </a:r>
            <a:r>
              <a:rPr lang="en-US" sz="3000" dirty="0">
                <a:solidFill>
                  <a:schemeClr val="bg1"/>
                </a:solidFill>
              </a:rPr>
              <a:t> http://github.com/net-commons/common-logging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blog: </a:t>
            </a:r>
            <a:r>
              <a:rPr lang="en-US" sz="3000" dirty="0">
                <a:solidFill>
                  <a:srgbClr val="FFC000"/>
                </a:solidFill>
              </a:rPr>
              <a:t>http://blog.unhandled-exceptions.com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e-mail: </a:t>
            </a:r>
            <a:r>
              <a:rPr lang="en-US" sz="3000" dirty="0">
                <a:solidFill>
                  <a:srgbClr val="FFC000"/>
                </a:solidFill>
              </a:rPr>
              <a:t>sbohlen@gmail.com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twitter: </a:t>
            </a:r>
            <a:r>
              <a:rPr lang="en-US" sz="3000" dirty="0">
                <a:solidFill>
                  <a:srgbClr val="FFC000"/>
                </a:solidFill>
              </a:rPr>
              <a:t>@</a:t>
            </a:r>
            <a:r>
              <a:rPr lang="en-US" sz="3000" dirty="0" err="1">
                <a:solidFill>
                  <a:srgbClr val="FFC000"/>
                </a:solidFill>
              </a:rPr>
              <a:t>sbohlen</a:t>
            </a:r>
            <a:endParaRPr lang="en-US" sz="3000" dirty="0">
              <a:solidFill>
                <a:srgbClr val="FFC000"/>
              </a:solidFill>
            </a:endParaRP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Membership: </a:t>
            </a:r>
            <a:r>
              <a:rPr lang="en-US" sz="3000" dirty="0">
                <a:solidFill>
                  <a:srgbClr val="FFC000"/>
                </a:solidFill>
              </a:rPr>
              <a:t>ASP Insiders, C# Insiders, Telerik Insiders, INETA Board of Directors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endParaRPr lang="en-US" sz="3000" dirty="0">
              <a:solidFill>
                <a:srgbClr val="FFC000"/>
              </a:solidFill>
            </a:endParaRPr>
          </a:p>
        </p:txBody>
      </p:sp>
      <p:pic>
        <p:nvPicPr>
          <p:cNvPr id="6" name="Picture 5" descr="altnetnewyork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79887" y="1592782"/>
            <a:ext cx="1695996" cy="1238077"/>
          </a:xfrm>
          <a:prstGeom prst="rect">
            <a:avLst/>
          </a:prstGeom>
        </p:spPr>
      </p:pic>
      <p:pic>
        <p:nvPicPr>
          <p:cNvPr id="7" name="Picture 6" descr="MVP_FullColor_ForScree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18352" y="4572000"/>
            <a:ext cx="819064" cy="12855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045" y="3032175"/>
            <a:ext cx="1841683" cy="971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648623"/>
            <a:ext cx="2566740" cy="9441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24002" y="585750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Alumni</a:t>
            </a:r>
          </a:p>
        </p:txBody>
      </p:sp>
    </p:spTree>
    <p:extLst>
      <p:ext uri="{BB962C8B-B14F-4D97-AF65-F5344CB8AC3E}">
        <p14:creationId xmlns:p14="http://schemas.microsoft.com/office/powerpoint/2010/main" val="1964535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1600201"/>
            <a:ext cx="6019800" cy="400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85800"/>
            <a:ext cx="10972800" cy="9144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cap="none" dirty="0"/>
              <a:t>Thinking About Re-Assembly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1600200"/>
            <a:ext cx="6096000" cy="397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ounded Rectangle 6"/>
          <p:cNvSpPr/>
          <p:nvPr/>
        </p:nvSpPr>
        <p:spPr>
          <a:xfrm>
            <a:off x="4953000" y="4114800"/>
            <a:ext cx="3276600" cy="9144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Calibri" pitchFamily="34" charset="0"/>
              </a:rPr>
              <a:t>Presto!</a:t>
            </a:r>
          </a:p>
        </p:txBody>
      </p:sp>
    </p:spTree>
    <p:extLst>
      <p:ext uri="{BB962C8B-B14F-4D97-AF65-F5344CB8AC3E}">
        <p14:creationId xmlns:p14="http://schemas.microsoft.com/office/powerpoint/2010/main" val="136849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10972800" cy="914400"/>
          </a:xfrm>
        </p:spPr>
        <p:txBody>
          <a:bodyPr/>
          <a:lstStyle/>
          <a:p>
            <a:r>
              <a:rPr lang="en-US" dirty="0"/>
              <a:t>Dependency Injection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76401"/>
            <a:ext cx="10972800" cy="4068763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StructureMap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AutoFac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Castle Windsor</a:t>
            </a:r>
          </a:p>
          <a:p>
            <a:r>
              <a:rPr lang="en-US" dirty="0" err="1">
                <a:solidFill>
                  <a:schemeClr val="bg1"/>
                </a:solidFill>
              </a:rPr>
              <a:t>NInject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Funq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Unity</a:t>
            </a:r>
          </a:p>
          <a:p>
            <a:r>
              <a:rPr lang="en-US" dirty="0">
                <a:solidFill>
                  <a:schemeClr val="bg1"/>
                </a:solidFill>
              </a:rPr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93904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514600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Refactoring to a S.O.L.I.D. Foundation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52600" y="4495800"/>
            <a:ext cx="8305800" cy="533400"/>
          </a:xfrm>
          <a:prstGeom prst="rect">
            <a:avLst/>
          </a:prstGeom>
        </p:spPr>
        <p:txBody>
          <a:bodyPr vert="horz" lIns="45720" rIns="45720" anchor="ctr">
            <a:normAutofit fontScale="97500"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Closing Thoughts</a:t>
            </a:r>
          </a:p>
        </p:txBody>
      </p:sp>
    </p:spTree>
    <p:extLst>
      <p:ext uri="{BB962C8B-B14F-4D97-AF65-F5344CB8AC3E}">
        <p14:creationId xmlns:p14="http://schemas.microsoft.com/office/powerpoint/2010/main" val="3486056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__microdesk_laptop\WallPaper\SOLID Principles\SingleResponsibilityPrinciple2_71060858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81201" y="152400"/>
            <a:ext cx="8286751" cy="6629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217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__microdesk_laptop\WallPaper\SOLID Principles\SingleResponsibilityPrinciple2_71060858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000250" y="152400"/>
            <a:ext cx="8286751" cy="6629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55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__microdesk_laptop\WallPaper\SOLID Principles\SingleResponsibilityPrinciple2_71060858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81200" y="152400"/>
            <a:ext cx="8286750" cy="6629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18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__microdesk_laptop\WallPaper\SOLID Principles\SingleResponsibilityPrinciple2_71060858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81200" y="152400"/>
            <a:ext cx="8286750" cy="6629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0680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68274"/>
            <a:ext cx="11506200" cy="679726"/>
          </a:xfrm>
        </p:spPr>
        <p:txBody>
          <a:bodyPr>
            <a:normAutofit/>
          </a:bodyPr>
          <a:lstStyle/>
          <a:p>
            <a:pPr algn="ctr"/>
            <a:r>
              <a:rPr 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https://www.pluralsight.com/courses/principles-oo-design</a:t>
            </a:r>
            <a:endParaRPr lang="en-US" sz="3000" dirty="0"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6096001"/>
            <a:ext cx="10515600" cy="5175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sbohlen@gmail.com	        http://blog.unhandled-exceptions.com			@</a:t>
            </a:r>
            <a:r>
              <a:rPr lang="en-US" sz="2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sbohlen</a:t>
            </a: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828800" y="4724400"/>
            <a:ext cx="3886200" cy="1371600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Steve Bohlen</a:t>
            </a:r>
          </a:p>
          <a:p>
            <a:pPr>
              <a:spcBef>
                <a:spcPct val="0"/>
              </a:spcBef>
              <a:defRPr/>
            </a:pPr>
            <a: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Principal Software Engineer</a:t>
            </a:r>
          </a:p>
          <a:p>
            <a:pPr>
              <a:spcBef>
                <a:spcPct val="0"/>
              </a:spcBef>
              <a:defRPr/>
            </a:pPr>
            <a: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&amp; Technical Evangelist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689" y="5067301"/>
            <a:ext cx="2203711" cy="8106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9D0675-CF6C-498A-9D50-0DA2931EA980}"/>
              </a:ext>
            </a:extLst>
          </p:cNvPr>
          <p:cNvSpPr/>
          <p:nvPr/>
        </p:nvSpPr>
        <p:spPr>
          <a:xfrm>
            <a:off x="685800" y="4876800"/>
            <a:ext cx="1066800" cy="1066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CSE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A1B78B-0295-4857-A0D2-A5ECF244750F}"/>
              </a:ext>
            </a:extLst>
          </p:cNvPr>
          <p:cNvSpPr txBox="1"/>
          <p:nvPr/>
        </p:nvSpPr>
        <p:spPr>
          <a:xfrm>
            <a:off x="1531180" y="1507987"/>
            <a:ext cx="9053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SOLID Principles of Object Oriented Design</a:t>
            </a:r>
          </a:p>
        </p:txBody>
      </p:sp>
    </p:spTree>
    <p:extLst>
      <p:ext uri="{BB962C8B-B14F-4D97-AF65-F5344CB8AC3E}">
        <p14:creationId xmlns:p14="http://schemas.microsoft.com/office/powerpoint/2010/main" val="3558552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2877" y="4038600"/>
            <a:ext cx="4429125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7400" y="1752600"/>
            <a:ext cx="1446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 am 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54244" y="3962400"/>
            <a:ext cx="25945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employee…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53076" y="5334002"/>
            <a:ext cx="7214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…but these thoughts are my own!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90" y="2133601"/>
            <a:ext cx="6388621" cy="235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1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800" y="0"/>
            <a:ext cx="51435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6241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505" y="609600"/>
            <a:ext cx="8210102" cy="5541818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515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__microdesk_laptop\WallPaper\SOLID Principles\SingleResponsibilityPrinciple2_71060858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05001" y="152400"/>
            <a:ext cx="8286749" cy="6629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8442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__microdesk_laptop\WallPaper\SOLID Principles\SingleResponsibilityPrinciple2_71060858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05000" y="152400"/>
            <a:ext cx="8286751" cy="6629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7857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TC104033917[[fn=Berlin]]</Template>
  <TotalTime>3884</TotalTime>
  <Words>670</Words>
  <Application>Microsoft Office PowerPoint</Application>
  <PresentationFormat>Widescreen</PresentationFormat>
  <Paragraphs>168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Wingdings</vt:lpstr>
      <vt:lpstr>Office Theme</vt:lpstr>
      <vt:lpstr>Refactoring to a S.O.L.I.D. Foundation</vt:lpstr>
      <vt:lpstr>PowerPoint Presentation</vt:lpstr>
      <vt:lpstr>Who am I?</vt:lpstr>
      <vt:lpstr>Steve Bohlen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Refactoring Tools</vt:lpstr>
      <vt:lpstr>PowerPoint Presentation</vt:lpstr>
      <vt:lpstr>Introduction to S.O.L.I.D.</vt:lpstr>
      <vt:lpstr>Introduction to S.O.L.I.D.</vt:lpstr>
      <vt:lpstr>PowerPoint Presentation</vt:lpstr>
      <vt:lpstr>Single Responsibility Principle</vt:lpstr>
      <vt:lpstr>Refactoring to a S.O.L.I.D. Foundation</vt:lpstr>
      <vt:lpstr>Introduction to S.O.L.I.D.</vt:lpstr>
      <vt:lpstr>PowerPoint Presentation</vt:lpstr>
      <vt:lpstr>Open-Closed Principle</vt:lpstr>
      <vt:lpstr>Refactoring to a S.O.L.I.D. Foundation</vt:lpstr>
      <vt:lpstr>Introduction to S.O.L.I.D.</vt:lpstr>
      <vt:lpstr>PowerPoint Presentation</vt:lpstr>
      <vt:lpstr>Liskov Substitution Principle</vt:lpstr>
      <vt:lpstr>Liskov Substitution Principle</vt:lpstr>
      <vt:lpstr>Refactoring to a S.O.L.I.D. Foundation</vt:lpstr>
      <vt:lpstr>Introduction to S.O.L.I.D.</vt:lpstr>
      <vt:lpstr>PowerPoint Presentation</vt:lpstr>
      <vt:lpstr>Interface Segregation Principle</vt:lpstr>
      <vt:lpstr>Refactoring to a S.O.L.I.D. Foundation</vt:lpstr>
      <vt:lpstr>Introduction to S.O.L.I.D.</vt:lpstr>
      <vt:lpstr>PowerPoint Presentation</vt:lpstr>
      <vt:lpstr>Dependency Inversion Principle</vt:lpstr>
      <vt:lpstr>Refactoring to a S.O.L.I.D. Foundation</vt:lpstr>
      <vt:lpstr>Thinking About Re-Assembly</vt:lpstr>
      <vt:lpstr>Dependency Injection Frameworks</vt:lpstr>
      <vt:lpstr>Refactoring to a S.O.L.I.D. Foundation</vt:lpstr>
      <vt:lpstr>PowerPoint Presentation</vt:lpstr>
      <vt:lpstr>PowerPoint Presentation</vt:lpstr>
      <vt:lpstr>PowerPoint Presentation</vt:lpstr>
      <vt:lpstr>PowerPoint Presentation</vt:lpstr>
      <vt:lpstr>https://www.pluralsight.com/courses/principles-oo-design</vt:lpstr>
    </vt:vector>
  </TitlesOfParts>
  <Company>Microdesk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Stephen Bohlen (sbohlen@hotmail.com)</dc:creator>
  <cp:lastModifiedBy>Steve Bohlen</cp:lastModifiedBy>
  <cp:revision>174</cp:revision>
  <dcterms:created xsi:type="dcterms:W3CDTF">2008-09-22T00:48:41Z</dcterms:created>
  <dcterms:modified xsi:type="dcterms:W3CDTF">2018-07-12T12:48:53Z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sbohlen@microsoft.com</vt:lpwstr>
  </property>
  <property fmtid="{D5CDD505-2E9C-101B-9397-08002B2CF9AE}" pid="5" name="MSIP_Label_f42aa342-8706-4288-bd11-ebb85995028c_SetDate">
    <vt:lpwstr>2018-06-29T13:24:31.6233689Z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